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0823"/>
    <p:restoredTop sz="94591"/>
  </p:normalViewPr>
  <p:slideViewPr>
    <p:cSldViewPr snapToGrid="0" snapToObjects="1">
      <p:cViewPr varScale="1">
        <p:scale>
          <a:sx n="69" d="100"/>
          <a:sy n="69" d="100"/>
        </p:scale>
        <p:origin x="792" y="-3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10129" y="3226831"/>
            <a:ext cx="6968254"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17th March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03115" y="1309202"/>
            <a:ext cx="221214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digest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took a moment to </a:t>
            </a:r>
            <a:r>
              <a:rPr lang="en-GB" b="1" dirty="0"/>
              <a:t>digest</a:t>
            </a:r>
            <a:r>
              <a:rPr lang="en-GB" dirty="0"/>
              <a:t> the new lesson.</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di-gest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08180069"/>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absorb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consider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632635"/>
            <a:ext cx="77999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digest information, you think about it carefully so that you understand it.</a:t>
            </a:r>
          </a:p>
        </p:txBody>
      </p:sp>
      <p:pic>
        <p:nvPicPr>
          <p:cNvPr id="2" name="Picture 1">
            <a:extLst>
              <a:ext uri="{FF2B5EF4-FFF2-40B4-BE49-F238E27FC236}">
                <a16:creationId xmlns:a16="http://schemas.microsoft.com/office/drawing/2014/main" id="{BF01A336-2EE9-D532-2C93-A55FA182C3B7}"/>
              </a:ext>
            </a:extLst>
          </p:cNvPr>
          <p:cNvPicPr>
            <a:picLocks noChangeAspect="1"/>
          </p:cNvPicPr>
          <p:nvPr/>
        </p:nvPicPr>
        <p:blipFill>
          <a:blip r:embed="rId4"/>
          <a:stretch>
            <a:fillRect/>
          </a:stretch>
        </p:blipFill>
        <p:spPr>
          <a:xfrm>
            <a:off x="8608049"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4653" y="1339979"/>
            <a:ext cx="2983189"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crooked</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3944547"/>
            <a:ext cx="719666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crooked, especially something that is usually straight, you mean that it is bent or twisted.</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Ms Frank noticed the poster looked </a:t>
            </a:r>
            <a:r>
              <a:rPr lang="en-GB" sz="4000" b="1" dirty="0">
                <a:latin typeface="Gill Sans MT" panose="020B0502020104020203" pitchFamily="34" charset="77"/>
              </a:rPr>
              <a:t>crooked</a:t>
            </a:r>
            <a:r>
              <a:rPr lang="en-GB" sz="4000" dirty="0">
                <a:latin typeface="Gill Sans MT" panose="020B0502020104020203" pitchFamily="34" charset="77"/>
              </a:rPr>
              <a:t> on the wall.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crook-ed)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3373454"/>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twisted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unbent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42D2746F-C0D2-588C-30E5-A0459E613E49}"/>
              </a:ext>
            </a:extLst>
          </p:cNvPr>
          <p:cNvPicPr>
            <a:picLocks noChangeAspect="1"/>
          </p:cNvPicPr>
          <p:nvPr/>
        </p:nvPicPr>
        <p:blipFill>
          <a:blip r:embed="rId4"/>
          <a:stretch>
            <a:fillRect/>
          </a:stretch>
        </p:blipFill>
        <p:spPr>
          <a:xfrm>
            <a:off x="8658476" y="299395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63093" y="1309202"/>
            <a:ext cx="309219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adjacent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Sam and Nila sat in </a:t>
            </a:r>
            <a:r>
              <a:rPr lang="en-GB" b="1" dirty="0"/>
              <a:t>adjacent</a:t>
            </a:r>
            <a:r>
              <a:rPr lang="en-GB" dirty="0"/>
              <a:t> seats during the test.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(ad-ja-cent)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53993207"/>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adjoining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divided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complacent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bordering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separate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physically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619512"/>
            <a:ext cx="723296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one thing is adjacent to another, the two things are next to each other.</a:t>
            </a:r>
          </a:p>
        </p:txBody>
      </p:sp>
      <p:pic>
        <p:nvPicPr>
          <p:cNvPr id="6" name="Picture 5">
            <a:extLst>
              <a:ext uri="{FF2B5EF4-FFF2-40B4-BE49-F238E27FC236}">
                <a16:creationId xmlns:a16="http://schemas.microsoft.com/office/drawing/2014/main" id="{67239E95-FF84-43D9-E68E-D421A6927783}"/>
              </a:ext>
            </a:extLst>
          </p:cNvPr>
          <p:cNvPicPr>
            <a:picLocks noChangeAspect="1"/>
          </p:cNvPicPr>
          <p:nvPr/>
        </p:nvPicPr>
        <p:blipFill>
          <a:blip r:embed="rId4"/>
          <a:stretch>
            <a:fillRect/>
          </a:stretch>
        </p:blipFill>
        <p:spPr>
          <a:xfrm>
            <a:off x="8711712" y="283876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18311" y="1304757"/>
            <a:ext cx="347691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apologise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6810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Cam </a:t>
            </a:r>
            <a:r>
              <a:rPr lang="en-GB" b="1" dirty="0"/>
              <a:t>apologised</a:t>
            </a:r>
            <a:r>
              <a:rPr lang="en-GB" dirty="0"/>
              <a:t> for forgetting his homework.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a-pol-o-gise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60631620"/>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formally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243083" y="4007794"/>
            <a:ext cx="775952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you apologise to someone, you say that you are sorry that you have hurt them or caused trouble for them. </a:t>
            </a:r>
          </a:p>
        </p:txBody>
      </p:sp>
      <p:pic>
        <p:nvPicPr>
          <p:cNvPr id="5" name="Picture 4">
            <a:extLst>
              <a:ext uri="{FF2B5EF4-FFF2-40B4-BE49-F238E27FC236}">
                <a16:creationId xmlns:a16="http://schemas.microsoft.com/office/drawing/2014/main" id="{3B39C115-749C-2932-520D-3C970D9DD417}"/>
              </a:ext>
            </a:extLst>
          </p:cNvPr>
          <p:cNvPicPr>
            <a:picLocks noChangeAspect="1"/>
          </p:cNvPicPr>
          <p:nvPr/>
        </p:nvPicPr>
        <p:blipFill>
          <a:blip r:embed="rId4"/>
          <a:stretch>
            <a:fillRect/>
          </a:stretch>
        </p:blipFill>
        <p:spPr>
          <a:xfrm>
            <a:off x="8177276" y="2845430"/>
            <a:ext cx="3681973" cy="3681973"/>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15734" y="1339979"/>
            <a:ext cx="2386872"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unique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61"/>
            <a:ext cx="655420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unique is the only one of its kind.</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Each student’s answer was </a:t>
            </a:r>
            <a:r>
              <a:rPr lang="en-GB" b="1" dirty="0"/>
              <a:t>unique</a:t>
            </a:r>
            <a:r>
              <a:rPr lang="en-GB" dirty="0"/>
              <a:t> and creative.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u-nique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83339003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different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9D11C228-ECC9-8501-11A8-3D6447FBA0BB}"/>
              </a:ext>
            </a:extLst>
          </p:cNvPr>
          <p:cNvPicPr>
            <a:picLocks noChangeAspect="1"/>
          </p:cNvPicPr>
          <p:nvPr/>
        </p:nvPicPr>
        <p:blipFill>
          <a:blip r:embed="rId4"/>
          <a:stretch>
            <a:fillRect/>
          </a:stretch>
        </p:blipFill>
        <p:spPr>
          <a:xfrm>
            <a:off x="8602678" y="302276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80735529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discover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notice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tight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wise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5348308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crooked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apologise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adjacent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unique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66941598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croak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discover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notice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84441991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person is able to use their experience and knowledge in order to make sensible decisions and judgments.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someone *** something, they say it in a low, rough voice.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or someone, you become aware of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that you did not know about before, you become aware of it or learn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hold someone or something ***, you hold them firmly and securely.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4B66B200-A044-806F-E5D0-44E513B475B8}"/>
              </a:ext>
            </a:extLst>
          </p:cNvPr>
          <p:cNvPicPr>
            <a:picLocks noChangeAspect="1"/>
          </p:cNvPicPr>
          <p:nvPr/>
        </p:nvPicPr>
        <p:blipFill>
          <a:blip r:embed="rId5"/>
          <a:stretch>
            <a:fillRect/>
          </a:stretch>
        </p:blipFill>
        <p:spPr>
          <a:xfrm>
            <a:off x="11210081" y="3943211"/>
            <a:ext cx="933589" cy="933589"/>
          </a:xfrm>
          <a:prstGeom prst="rect">
            <a:avLst/>
          </a:prstGeom>
        </p:spPr>
      </p:pic>
      <p:pic>
        <p:nvPicPr>
          <p:cNvPr id="3" name="Picture 2">
            <a:extLst>
              <a:ext uri="{FF2B5EF4-FFF2-40B4-BE49-F238E27FC236}">
                <a16:creationId xmlns:a16="http://schemas.microsoft.com/office/drawing/2014/main" id="{54D44242-6C58-E2E2-973C-6207C914FC2C}"/>
              </a:ext>
            </a:extLst>
          </p:cNvPr>
          <p:cNvPicPr>
            <a:picLocks noChangeAspect="1"/>
          </p:cNvPicPr>
          <p:nvPr/>
        </p:nvPicPr>
        <p:blipFill>
          <a:blip r:embed="rId6"/>
          <a:stretch>
            <a:fillRect/>
          </a:stretch>
        </p:blipFill>
        <p:spPr>
          <a:xfrm>
            <a:off x="11210081" y="6688353"/>
            <a:ext cx="998071" cy="998071"/>
          </a:xfrm>
          <a:prstGeom prst="rect">
            <a:avLst/>
          </a:prstGeom>
        </p:spPr>
      </p:pic>
      <p:pic>
        <p:nvPicPr>
          <p:cNvPr id="5" name="Picture 4">
            <a:extLst>
              <a:ext uri="{FF2B5EF4-FFF2-40B4-BE49-F238E27FC236}">
                <a16:creationId xmlns:a16="http://schemas.microsoft.com/office/drawing/2014/main" id="{1ACCF6D2-23F7-35A3-B41B-7C7B4126B044}"/>
              </a:ext>
            </a:extLst>
          </p:cNvPr>
          <p:cNvPicPr>
            <a:picLocks noChangeAspect="1"/>
          </p:cNvPicPr>
          <p:nvPr/>
        </p:nvPicPr>
        <p:blipFill>
          <a:blip r:embed="rId7"/>
          <a:stretch>
            <a:fillRect/>
          </a:stretch>
        </p:blipFill>
        <p:spPr>
          <a:xfrm>
            <a:off x="11233850" y="7900285"/>
            <a:ext cx="776941" cy="776941"/>
          </a:xfrm>
          <a:prstGeom prst="rect">
            <a:avLst/>
          </a:prstGeom>
        </p:spPr>
      </p:pic>
      <p:pic>
        <p:nvPicPr>
          <p:cNvPr id="6" name="Picture 5">
            <a:extLst>
              <a:ext uri="{FF2B5EF4-FFF2-40B4-BE49-F238E27FC236}">
                <a16:creationId xmlns:a16="http://schemas.microsoft.com/office/drawing/2014/main" id="{6B8B789D-02BD-208D-9CD1-24E60BECB68B}"/>
              </a:ext>
            </a:extLst>
          </p:cNvPr>
          <p:cNvPicPr>
            <a:picLocks noChangeAspect="1"/>
          </p:cNvPicPr>
          <p:nvPr/>
        </p:nvPicPr>
        <p:blipFill>
          <a:blip r:embed="rId8"/>
          <a:stretch>
            <a:fillRect/>
          </a:stretch>
        </p:blipFill>
        <p:spPr>
          <a:xfrm>
            <a:off x="11286819" y="5359733"/>
            <a:ext cx="866588" cy="866588"/>
          </a:xfrm>
          <a:prstGeom prst="rect">
            <a:avLst/>
          </a:prstGeom>
        </p:spPr>
      </p:pic>
      <p:pic>
        <p:nvPicPr>
          <p:cNvPr id="7" name="Picture 6">
            <a:extLst>
              <a:ext uri="{FF2B5EF4-FFF2-40B4-BE49-F238E27FC236}">
                <a16:creationId xmlns:a16="http://schemas.microsoft.com/office/drawing/2014/main" id="{EE99FB90-34B8-4D33-9681-61C044D99380}"/>
              </a:ext>
            </a:extLst>
          </p:cNvPr>
          <p:cNvPicPr>
            <a:picLocks noChangeAspect="1"/>
          </p:cNvPicPr>
          <p:nvPr/>
        </p:nvPicPr>
        <p:blipFill>
          <a:blip r:embed="rId9"/>
          <a:stretch>
            <a:fillRect/>
          </a:stretch>
        </p:blipFill>
        <p:spPr>
          <a:xfrm>
            <a:off x="11155525" y="2709407"/>
            <a:ext cx="933589" cy="93358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58693453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digest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crooked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adjacent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apologise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unique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655303951"/>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one thing is *** to another, the two things are next to each 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describe something as ***, especially something that is usually straight, you mean that it is bent or twisted.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to someone, you say that you are sorry that you have hurt them or caused trouble for them.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is the only one of its 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information, you think about it carefully so that you understand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CAE3DFCC-6109-92BE-DB99-D375BF99A0D8}"/>
              </a:ext>
            </a:extLst>
          </p:cNvPr>
          <p:cNvPicPr>
            <a:picLocks noChangeAspect="1"/>
          </p:cNvPicPr>
          <p:nvPr/>
        </p:nvPicPr>
        <p:blipFill>
          <a:blip r:embed="rId5"/>
          <a:stretch>
            <a:fillRect/>
          </a:stretch>
        </p:blipFill>
        <p:spPr>
          <a:xfrm>
            <a:off x="11144164" y="7848741"/>
            <a:ext cx="826978" cy="826978"/>
          </a:xfrm>
          <a:prstGeom prst="rect">
            <a:avLst/>
          </a:prstGeom>
        </p:spPr>
      </p:pic>
      <p:pic>
        <p:nvPicPr>
          <p:cNvPr id="3" name="Picture 2">
            <a:extLst>
              <a:ext uri="{FF2B5EF4-FFF2-40B4-BE49-F238E27FC236}">
                <a16:creationId xmlns:a16="http://schemas.microsoft.com/office/drawing/2014/main" id="{56FA1684-84F1-BDC4-E0DF-5F5A7CBA55FA}"/>
              </a:ext>
            </a:extLst>
          </p:cNvPr>
          <p:cNvPicPr>
            <a:picLocks noChangeAspect="1"/>
          </p:cNvPicPr>
          <p:nvPr/>
        </p:nvPicPr>
        <p:blipFill>
          <a:blip r:embed="rId6"/>
          <a:stretch>
            <a:fillRect/>
          </a:stretch>
        </p:blipFill>
        <p:spPr>
          <a:xfrm>
            <a:off x="11241610" y="4109647"/>
            <a:ext cx="826979" cy="826979"/>
          </a:xfrm>
          <a:prstGeom prst="rect">
            <a:avLst/>
          </a:prstGeom>
        </p:spPr>
      </p:pic>
      <p:pic>
        <p:nvPicPr>
          <p:cNvPr id="5" name="Picture 4">
            <a:extLst>
              <a:ext uri="{FF2B5EF4-FFF2-40B4-BE49-F238E27FC236}">
                <a16:creationId xmlns:a16="http://schemas.microsoft.com/office/drawing/2014/main" id="{1D0E7263-C9A8-CBDD-937B-2B4604541385}"/>
              </a:ext>
            </a:extLst>
          </p:cNvPr>
          <p:cNvPicPr>
            <a:picLocks noChangeAspect="1"/>
          </p:cNvPicPr>
          <p:nvPr/>
        </p:nvPicPr>
        <p:blipFill>
          <a:blip r:embed="rId7"/>
          <a:stretch>
            <a:fillRect/>
          </a:stretch>
        </p:blipFill>
        <p:spPr>
          <a:xfrm>
            <a:off x="11241610" y="2860989"/>
            <a:ext cx="826979" cy="826979"/>
          </a:xfrm>
          <a:prstGeom prst="rect">
            <a:avLst/>
          </a:prstGeom>
        </p:spPr>
      </p:pic>
      <p:pic>
        <p:nvPicPr>
          <p:cNvPr id="6" name="Picture 5">
            <a:extLst>
              <a:ext uri="{FF2B5EF4-FFF2-40B4-BE49-F238E27FC236}">
                <a16:creationId xmlns:a16="http://schemas.microsoft.com/office/drawing/2014/main" id="{84C5746B-171D-5ADF-FC09-A9F04CDB83F6}"/>
              </a:ext>
            </a:extLst>
          </p:cNvPr>
          <p:cNvPicPr>
            <a:picLocks noChangeAspect="1"/>
          </p:cNvPicPr>
          <p:nvPr/>
        </p:nvPicPr>
        <p:blipFill>
          <a:blip r:embed="rId8"/>
          <a:stretch>
            <a:fillRect/>
          </a:stretch>
        </p:blipFill>
        <p:spPr>
          <a:xfrm>
            <a:off x="11210142" y="5294360"/>
            <a:ext cx="858447" cy="858447"/>
          </a:xfrm>
          <a:prstGeom prst="rect">
            <a:avLst/>
          </a:prstGeom>
        </p:spPr>
      </p:pic>
      <p:pic>
        <p:nvPicPr>
          <p:cNvPr id="7" name="Picture 6">
            <a:extLst>
              <a:ext uri="{FF2B5EF4-FFF2-40B4-BE49-F238E27FC236}">
                <a16:creationId xmlns:a16="http://schemas.microsoft.com/office/drawing/2014/main" id="{BDD824CC-BF55-E027-C420-0D2513C266F8}"/>
              </a:ext>
            </a:extLst>
          </p:cNvPr>
          <p:cNvPicPr>
            <a:picLocks noChangeAspect="1"/>
          </p:cNvPicPr>
          <p:nvPr/>
        </p:nvPicPr>
        <p:blipFill>
          <a:blip r:embed="rId9"/>
          <a:stretch>
            <a:fillRect/>
          </a:stretch>
        </p:blipFill>
        <p:spPr>
          <a:xfrm>
            <a:off x="11183813" y="6543018"/>
            <a:ext cx="826978" cy="82697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654537" y="4021403"/>
            <a:ext cx="249427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discover</a:t>
            </a:r>
            <a:endParaRPr dirty="0">
              <a:latin typeface="Gill Sans MT" panose="020B0502020104020203" pitchFamily="34" charset="77"/>
            </a:endParaRPr>
          </a:p>
        </p:txBody>
      </p:sp>
      <p:sp>
        <p:nvSpPr>
          <p:cNvPr id="135" name="spare"/>
          <p:cNvSpPr txBox="1"/>
          <p:nvPr/>
        </p:nvSpPr>
        <p:spPr>
          <a:xfrm>
            <a:off x="3170705" y="4857999"/>
            <a:ext cx="146193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tight</a:t>
            </a:r>
            <a:endParaRPr b="1" dirty="0">
              <a:latin typeface="Gill Sans MT" panose="020B0502020104020203" pitchFamily="34" charset="77"/>
              <a:sym typeface="American Typewriter"/>
            </a:endParaRPr>
          </a:p>
        </p:txBody>
      </p:sp>
      <p:sp>
        <p:nvSpPr>
          <p:cNvPr id="136" name="chipped"/>
          <p:cNvSpPr txBox="1"/>
          <p:nvPr/>
        </p:nvSpPr>
        <p:spPr>
          <a:xfrm>
            <a:off x="2955905" y="5712238"/>
            <a:ext cx="189154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notice</a:t>
            </a:r>
            <a:endParaRPr dirty="0">
              <a:latin typeface="Gill Sans MT" panose="020B0502020104020203" pitchFamily="34" charset="77"/>
            </a:endParaRPr>
          </a:p>
        </p:txBody>
      </p:sp>
      <p:sp>
        <p:nvSpPr>
          <p:cNvPr id="137" name="lift"/>
          <p:cNvSpPr txBox="1"/>
          <p:nvPr/>
        </p:nvSpPr>
        <p:spPr>
          <a:xfrm>
            <a:off x="3122620" y="6647306"/>
            <a:ext cx="1352935"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wise</a:t>
            </a:r>
            <a:endParaRPr dirty="0">
              <a:latin typeface="Gill Sans MT" panose="020B0502020104020203" pitchFamily="34" charset="77"/>
            </a:endParaRPr>
          </a:p>
        </p:txBody>
      </p:sp>
      <p:sp>
        <p:nvSpPr>
          <p:cNvPr id="138" name="mutter"/>
          <p:cNvSpPr txBox="1"/>
          <p:nvPr/>
        </p:nvSpPr>
        <p:spPr>
          <a:xfrm>
            <a:off x="7967399" y="3968985"/>
            <a:ext cx="245580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crooked</a:t>
            </a:r>
            <a:endParaRPr b="1" dirty="0">
              <a:latin typeface="Gill Sans MT" panose="020B0502020104020203" pitchFamily="34" charset="77"/>
              <a:sym typeface="American Typewriter"/>
            </a:endParaRPr>
          </a:p>
        </p:txBody>
      </p:sp>
      <p:sp>
        <p:nvSpPr>
          <p:cNvPr id="139" name="unveil"/>
          <p:cNvSpPr txBox="1"/>
          <p:nvPr/>
        </p:nvSpPr>
        <p:spPr>
          <a:xfrm>
            <a:off x="7809217" y="5762838"/>
            <a:ext cx="278922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apologise</a:t>
            </a:r>
            <a:endParaRPr dirty="0">
              <a:latin typeface="Gill Sans MT" panose="020B0502020104020203" pitchFamily="34" charset="77"/>
              <a:sym typeface="American Typewriter"/>
            </a:endParaRPr>
          </a:p>
        </p:txBody>
      </p:sp>
      <p:sp>
        <p:nvSpPr>
          <p:cNvPr id="140" name="tolerate"/>
          <p:cNvSpPr txBox="1"/>
          <p:nvPr/>
        </p:nvSpPr>
        <p:spPr>
          <a:xfrm>
            <a:off x="8393647" y="3093860"/>
            <a:ext cx="181460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digest</a:t>
            </a:r>
            <a:endParaRPr dirty="0">
              <a:latin typeface="Gill Sans MT" panose="020B0502020104020203" pitchFamily="34" charset="77"/>
            </a:endParaRPr>
          </a:p>
        </p:txBody>
      </p:sp>
      <p:sp>
        <p:nvSpPr>
          <p:cNvPr id="141" name="fixation"/>
          <p:cNvSpPr txBox="1"/>
          <p:nvPr/>
        </p:nvSpPr>
        <p:spPr>
          <a:xfrm>
            <a:off x="7925720" y="4858000"/>
            <a:ext cx="253915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adjacent</a:t>
            </a:r>
            <a:endParaRPr dirty="0">
              <a:latin typeface="Gill Sans MT" panose="020B0502020104020203" pitchFamily="34" charset="77"/>
            </a:endParaRPr>
          </a:p>
        </p:txBody>
      </p:sp>
      <p:sp>
        <p:nvSpPr>
          <p:cNvPr id="142" name="rustle"/>
          <p:cNvSpPr txBox="1"/>
          <p:nvPr/>
        </p:nvSpPr>
        <p:spPr>
          <a:xfrm>
            <a:off x="8193491" y="6628256"/>
            <a:ext cx="2045433"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unique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croak</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204560"/>
            <a:ext cx="712534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croak</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61458" y="5700382"/>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discover</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6F70978C-8D18-778D-01F1-D12AEFD0F623}"/>
              </a:ext>
            </a:extLst>
          </p:cNvPr>
          <p:cNvPicPr>
            <a:picLocks noChangeAspect="1"/>
          </p:cNvPicPr>
          <p:nvPr/>
        </p:nvPicPr>
        <p:blipFill>
          <a:blip r:embed="rId4"/>
          <a:stretch>
            <a:fillRect/>
          </a:stretch>
        </p:blipFill>
        <p:spPr>
          <a:xfrm>
            <a:off x="8668746" y="413518"/>
            <a:ext cx="3251200" cy="3251200"/>
          </a:xfrm>
          <a:prstGeom prst="rect">
            <a:avLst/>
          </a:prstGeom>
        </p:spPr>
      </p:pic>
      <p:pic>
        <p:nvPicPr>
          <p:cNvPr id="4" name="Picture 3">
            <a:extLst>
              <a:ext uri="{FF2B5EF4-FFF2-40B4-BE49-F238E27FC236}">
                <a16:creationId xmlns:a16="http://schemas.microsoft.com/office/drawing/2014/main" id="{3187DE3E-C068-5F63-07AD-D9187FEFB666}"/>
              </a:ext>
            </a:extLst>
          </p:cNvPr>
          <p:cNvPicPr>
            <a:picLocks noChangeAspect="1"/>
          </p:cNvPicPr>
          <p:nvPr/>
        </p:nvPicPr>
        <p:blipFill>
          <a:blip r:embed="rId5"/>
          <a:stretch>
            <a:fillRect/>
          </a:stretch>
        </p:blipFill>
        <p:spPr>
          <a:xfrm>
            <a:off x="450849"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45775" y="0"/>
            <a:ext cx="565699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tight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4953242"/>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notice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1D2E707A-3124-E248-0287-F75A6E933FB5}"/>
              </a:ext>
            </a:extLst>
          </p:cNvPr>
          <p:cNvPicPr>
            <a:picLocks noChangeAspect="1"/>
          </p:cNvPicPr>
          <p:nvPr/>
        </p:nvPicPr>
        <p:blipFill>
          <a:blip r:embed="rId4"/>
          <a:stretch>
            <a:fillRect/>
          </a:stretch>
        </p:blipFill>
        <p:spPr>
          <a:xfrm>
            <a:off x="8278619" y="529322"/>
            <a:ext cx="3251200" cy="3251200"/>
          </a:xfrm>
          <a:prstGeom prst="rect">
            <a:avLst/>
          </a:prstGeom>
        </p:spPr>
      </p:pic>
      <p:pic>
        <p:nvPicPr>
          <p:cNvPr id="4" name="Picture 3">
            <a:extLst>
              <a:ext uri="{FF2B5EF4-FFF2-40B4-BE49-F238E27FC236}">
                <a16:creationId xmlns:a16="http://schemas.microsoft.com/office/drawing/2014/main" id="{E1CA7AF5-E9CA-E7A4-26D6-77F2D58F941D}"/>
              </a:ext>
            </a:extLst>
          </p:cNvPr>
          <p:cNvPicPr>
            <a:picLocks noChangeAspect="1"/>
          </p:cNvPicPr>
          <p:nvPr/>
        </p:nvPicPr>
        <p:blipFill>
          <a:blip r:embed="rId5"/>
          <a:stretch>
            <a:fillRect/>
          </a:stretch>
        </p:blipFill>
        <p:spPr>
          <a:xfrm>
            <a:off x="791970" y="545094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57957" y="190285"/>
            <a:ext cx="562654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wise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56623" y="5164399"/>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digest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3E7021D3-515C-5BAF-2F85-BC169D0301D1}"/>
              </a:ext>
            </a:extLst>
          </p:cNvPr>
          <p:cNvPicPr>
            <a:picLocks noChangeAspect="1"/>
          </p:cNvPicPr>
          <p:nvPr/>
        </p:nvPicPr>
        <p:blipFill>
          <a:blip r:embed="rId4"/>
          <a:stretch>
            <a:fillRect/>
          </a:stretch>
        </p:blipFill>
        <p:spPr>
          <a:xfrm>
            <a:off x="8287757" y="602862"/>
            <a:ext cx="3251200" cy="3251200"/>
          </a:xfrm>
          <a:prstGeom prst="rect">
            <a:avLst/>
          </a:prstGeom>
        </p:spPr>
      </p:pic>
      <p:pic>
        <p:nvPicPr>
          <p:cNvPr id="4" name="Picture 3">
            <a:extLst>
              <a:ext uri="{FF2B5EF4-FFF2-40B4-BE49-F238E27FC236}">
                <a16:creationId xmlns:a16="http://schemas.microsoft.com/office/drawing/2014/main" id="{E0247F90-3EFF-FD33-75D4-1A9437FBFB14}"/>
              </a:ext>
            </a:extLst>
          </p:cNvPr>
          <p:cNvPicPr>
            <a:picLocks noChangeAspect="1"/>
          </p:cNvPicPr>
          <p:nvPr/>
        </p:nvPicPr>
        <p:blipFill>
          <a:blip r:embed="rId5"/>
          <a:stretch>
            <a:fillRect/>
          </a:stretch>
        </p:blipFill>
        <p:spPr>
          <a:xfrm>
            <a:off x="682017" y="576666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34198" y="557160"/>
            <a:ext cx="879247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crooked</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98772" y="588701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adjacent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7D07254D-6F7B-F920-775A-740EAD3D4E61}"/>
              </a:ext>
            </a:extLst>
          </p:cNvPr>
          <p:cNvPicPr>
            <a:picLocks noChangeAspect="1"/>
          </p:cNvPicPr>
          <p:nvPr/>
        </p:nvPicPr>
        <p:blipFill>
          <a:blip r:embed="rId4"/>
          <a:stretch>
            <a:fillRect/>
          </a:stretch>
        </p:blipFill>
        <p:spPr>
          <a:xfrm>
            <a:off x="9403791" y="602862"/>
            <a:ext cx="3251200" cy="3251200"/>
          </a:xfrm>
          <a:prstGeom prst="rect">
            <a:avLst/>
          </a:prstGeom>
        </p:spPr>
      </p:pic>
      <p:pic>
        <p:nvPicPr>
          <p:cNvPr id="4" name="Picture 3">
            <a:extLst>
              <a:ext uri="{FF2B5EF4-FFF2-40B4-BE49-F238E27FC236}">
                <a16:creationId xmlns:a16="http://schemas.microsoft.com/office/drawing/2014/main" id="{B44BB3E0-6AEF-B4BE-7185-5FAF132F15B5}"/>
              </a:ext>
            </a:extLst>
          </p:cNvPr>
          <p:cNvPicPr>
            <a:picLocks noChangeAspect="1"/>
          </p:cNvPicPr>
          <p:nvPr/>
        </p:nvPicPr>
        <p:blipFill>
          <a:blip r:embed="rId5"/>
          <a:stretch>
            <a:fillRect/>
          </a:stretch>
        </p:blipFill>
        <p:spPr>
          <a:xfrm>
            <a:off x="550994" y="5635366"/>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70577" y="578781"/>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apologise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416648"/>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unique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8A6CD11E-D1B2-AAA0-AA86-48FD5980F3CB}"/>
              </a:ext>
            </a:extLst>
          </p:cNvPr>
          <p:cNvPicPr>
            <a:picLocks noChangeAspect="1"/>
          </p:cNvPicPr>
          <p:nvPr/>
        </p:nvPicPr>
        <p:blipFill>
          <a:blip r:embed="rId4"/>
          <a:stretch>
            <a:fillRect/>
          </a:stretch>
        </p:blipFill>
        <p:spPr>
          <a:xfrm>
            <a:off x="9306123" y="602862"/>
            <a:ext cx="3251200" cy="3251200"/>
          </a:xfrm>
          <a:prstGeom prst="rect">
            <a:avLst/>
          </a:prstGeom>
        </p:spPr>
      </p:pic>
      <p:pic>
        <p:nvPicPr>
          <p:cNvPr id="4" name="Picture 3">
            <a:extLst>
              <a:ext uri="{FF2B5EF4-FFF2-40B4-BE49-F238E27FC236}">
                <a16:creationId xmlns:a16="http://schemas.microsoft.com/office/drawing/2014/main" id="{C1119956-D9C3-21E6-1C50-3E4C947009EA}"/>
              </a:ext>
            </a:extLst>
          </p:cNvPr>
          <p:cNvPicPr>
            <a:picLocks noChangeAspect="1"/>
          </p:cNvPicPr>
          <p:nvPr/>
        </p:nvPicPr>
        <p:blipFill>
          <a:blip r:embed="rId5"/>
          <a:stretch>
            <a:fillRect/>
          </a:stretch>
        </p:blipFill>
        <p:spPr>
          <a:xfrm>
            <a:off x="700469" y="581657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36464" y="437251"/>
            <a:ext cx="791402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croak</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1107" y="6072733"/>
            <a:ext cx="1024433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discover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5EAE8CF-8008-5A8D-5344-79C08AA4F60C}"/>
              </a:ext>
            </a:extLst>
          </p:cNvPr>
          <p:cNvPicPr>
            <a:picLocks noChangeAspect="1"/>
          </p:cNvPicPr>
          <p:nvPr/>
        </p:nvPicPr>
        <p:blipFill>
          <a:blip r:embed="rId4"/>
          <a:stretch>
            <a:fillRect/>
          </a:stretch>
        </p:blipFill>
        <p:spPr>
          <a:xfrm>
            <a:off x="9127140" y="602862"/>
            <a:ext cx="3251200" cy="3251200"/>
          </a:xfrm>
          <a:prstGeom prst="rect">
            <a:avLst/>
          </a:prstGeom>
        </p:spPr>
      </p:pic>
      <p:pic>
        <p:nvPicPr>
          <p:cNvPr id="4" name="Picture 3">
            <a:extLst>
              <a:ext uri="{FF2B5EF4-FFF2-40B4-BE49-F238E27FC236}">
                <a16:creationId xmlns:a16="http://schemas.microsoft.com/office/drawing/2014/main" id="{6B2DD738-1C25-7C15-58B1-03D8CAE06ED9}"/>
              </a:ext>
            </a:extLst>
          </p:cNvPr>
          <p:cNvPicPr>
            <a:picLocks noChangeAspect="1"/>
          </p:cNvPicPr>
          <p:nvPr/>
        </p:nvPicPr>
        <p:blipFill>
          <a:blip r:embed="rId5"/>
          <a:stretch>
            <a:fillRect/>
          </a:stretch>
        </p:blipFill>
        <p:spPr>
          <a:xfrm>
            <a:off x="534520"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6563" y="135839"/>
            <a:ext cx="605774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tight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21932" y="5122075"/>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notice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239CAC6-AD93-6445-AFEF-D0334F7FBA7B}"/>
              </a:ext>
            </a:extLst>
          </p:cNvPr>
          <p:cNvPicPr>
            <a:picLocks noChangeAspect="1"/>
          </p:cNvPicPr>
          <p:nvPr/>
        </p:nvPicPr>
        <p:blipFill>
          <a:blip r:embed="rId4"/>
          <a:stretch>
            <a:fillRect/>
          </a:stretch>
        </p:blipFill>
        <p:spPr>
          <a:xfrm>
            <a:off x="8418034" y="572180"/>
            <a:ext cx="3251200" cy="3251200"/>
          </a:xfrm>
          <a:prstGeom prst="rect">
            <a:avLst/>
          </a:prstGeom>
        </p:spPr>
      </p:pic>
      <p:pic>
        <p:nvPicPr>
          <p:cNvPr id="4" name="Picture 3">
            <a:extLst>
              <a:ext uri="{FF2B5EF4-FFF2-40B4-BE49-F238E27FC236}">
                <a16:creationId xmlns:a16="http://schemas.microsoft.com/office/drawing/2014/main" id="{AE231A51-D1EA-5EA6-761D-5C3B3FBEDD19}"/>
              </a:ext>
            </a:extLst>
          </p:cNvPr>
          <p:cNvPicPr>
            <a:picLocks noChangeAspect="1"/>
          </p:cNvPicPr>
          <p:nvPr/>
        </p:nvPicPr>
        <p:blipFill>
          <a:blip r:embed="rId5"/>
          <a:stretch>
            <a:fillRect/>
          </a:stretch>
        </p:blipFill>
        <p:spPr>
          <a:xfrm>
            <a:off x="680937"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279877" y="226540"/>
            <a:ext cx="617797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wise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84554" y="5665670"/>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digest</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AC12C1C8-AB9E-118A-B4CB-B5BFF295CF65}"/>
              </a:ext>
            </a:extLst>
          </p:cNvPr>
          <p:cNvPicPr>
            <a:picLocks noChangeAspect="1"/>
          </p:cNvPicPr>
          <p:nvPr/>
        </p:nvPicPr>
        <p:blipFill>
          <a:blip r:embed="rId4"/>
          <a:stretch>
            <a:fillRect/>
          </a:stretch>
        </p:blipFill>
        <p:spPr>
          <a:xfrm>
            <a:off x="8895186" y="705052"/>
            <a:ext cx="3251200" cy="3251200"/>
          </a:xfrm>
          <a:prstGeom prst="rect">
            <a:avLst/>
          </a:prstGeom>
        </p:spPr>
      </p:pic>
      <p:pic>
        <p:nvPicPr>
          <p:cNvPr id="4" name="Picture 3">
            <a:extLst>
              <a:ext uri="{FF2B5EF4-FFF2-40B4-BE49-F238E27FC236}">
                <a16:creationId xmlns:a16="http://schemas.microsoft.com/office/drawing/2014/main" id="{919D7730-2387-FFB3-B7F4-E5A39522C195}"/>
              </a:ext>
            </a:extLst>
          </p:cNvPr>
          <p:cNvPicPr>
            <a:picLocks noChangeAspect="1"/>
          </p:cNvPicPr>
          <p:nvPr/>
        </p:nvPicPr>
        <p:blipFill>
          <a:blip r:embed="rId5"/>
          <a:stretch>
            <a:fillRect/>
          </a:stretch>
        </p:blipFill>
        <p:spPr>
          <a:xfrm>
            <a:off x="781866" y="5751301"/>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78945" y="2334468"/>
            <a:ext cx="171841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croak</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313654" y="3191113"/>
            <a:ext cx="249427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discover</a:t>
            </a:r>
            <a:endParaRPr dirty="0">
              <a:latin typeface="Gill Sans MT" panose="020B0502020104020203" pitchFamily="34" charset="77"/>
            </a:endParaRPr>
          </a:p>
        </p:txBody>
      </p:sp>
      <p:sp>
        <p:nvSpPr>
          <p:cNvPr id="135" name="spare"/>
          <p:cNvSpPr txBox="1"/>
          <p:nvPr/>
        </p:nvSpPr>
        <p:spPr>
          <a:xfrm>
            <a:off x="5829811" y="4040712"/>
            <a:ext cx="146193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tight</a:t>
            </a:r>
            <a:endParaRPr b="1" dirty="0">
              <a:latin typeface="Gill Sans MT" panose="020B0502020104020203" pitchFamily="34" charset="77"/>
              <a:sym typeface="American Typewriter"/>
            </a:endParaRPr>
          </a:p>
        </p:txBody>
      </p:sp>
      <p:sp>
        <p:nvSpPr>
          <p:cNvPr id="136" name="chipped"/>
          <p:cNvSpPr txBox="1"/>
          <p:nvPr/>
        </p:nvSpPr>
        <p:spPr>
          <a:xfrm>
            <a:off x="5615016" y="4966512"/>
            <a:ext cx="189154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notice</a:t>
            </a:r>
            <a:endParaRPr dirty="0">
              <a:latin typeface="Gill Sans MT" panose="020B0502020104020203" pitchFamily="34" charset="77"/>
            </a:endParaRPr>
          </a:p>
        </p:txBody>
      </p:sp>
      <p:sp>
        <p:nvSpPr>
          <p:cNvPr id="137" name="lift"/>
          <p:cNvSpPr txBox="1"/>
          <p:nvPr/>
        </p:nvSpPr>
        <p:spPr>
          <a:xfrm>
            <a:off x="5884323" y="5837064"/>
            <a:ext cx="1352935"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wise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49809" y="903408"/>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crooked</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887012"/>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adjacent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9193789-91FB-8154-52E8-39EFE859175A}"/>
              </a:ext>
            </a:extLst>
          </p:cNvPr>
          <p:cNvPicPr>
            <a:picLocks noChangeAspect="1"/>
          </p:cNvPicPr>
          <p:nvPr/>
        </p:nvPicPr>
        <p:blipFill>
          <a:blip r:embed="rId4"/>
          <a:stretch>
            <a:fillRect/>
          </a:stretch>
        </p:blipFill>
        <p:spPr>
          <a:xfrm>
            <a:off x="9403791" y="602862"/>
            <a:ext cx="3251200" cy="3251200"/>
          </a:xfrm>
          <a:prstGeom prst="rect">
            <a:avLst/>
          </a:prstGeom>
        </p:spPr>
      </p:pic>
      <p:pic>
        <p:nvPicPr>
          <p:cNvPr id="4" name="Picture 3">
            <a:extLst>
              <a:ext uri="{FF2B5EF4-FFF2-40B4-BE49-F238E27FC236}">
                <a16:creationId xmlns:a16="http://schemas.microsoft.com/office/drawing/2014/main" id="{BA97A84F-DA7D-8849-1166-7C7FD449EE9C}"/>
              </a:ext>
            </a:extLst>
          </p:cNvPr>
          <p:cNvPicPr>
            <a:picLocks noChangeAspect="1"/>
          </p:cNvPicPr>
          <p:nvPr/>
        </p:nvPicPr>
        <p:blipFill>
          <a:blip r:embed="rId5"/>
          <a:stretch>
            <a:fillRect/>
          </a:stretch>
        </p:blipFill>
        <p:spPr>
          <a:xfrm>
            <a:off x="401291" y="5659306"/>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78356" y="998092"/>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apologise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76027" y="5450091"/>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unique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9D1C5C2-82D4-F3AF-AA49-2C515DDED5BF}"/>
              </a:ext>
            </a:extLst>
          </p:cNvPr>
          <p:cNvPicPr>
            <a:picLocks noChangeAspect="1"/>
          </p:cNvPicPr>
          <p:nvPr/>
        </p:nvPicPr>
        <p:blipFill>
          <a:blip r:embed="rId4"/>
          <a:stretch>
            <a:fillRect/>
          </a:stretch>
        </p:blipFill>
        <p:spPr>
          <a:xfrm>
            <a:off x="9398344" y="510379"/>
            <a:ext cx="3251200" cy="3251200"/>
          </a:xfrm>
          <a:prstGeom prst="rect">
            <a:avLst/>
          </a:prstGeom>
        </p:spPr>
      </p:pic>
      <p:pic>
        <p:nvPicPr>
          <p:cNvPr id="4" name="Picture 3">
            <a:extLst>
              <a:ext uri="{FF2B5EF4-FFF2-40B4-BE49-F238E27FC236}">
                <a16:creationId xmlns:a16="http://schemas.microsoft.com/office/drawing/2014/main" id="{83FA3B31-B1C5-AB7C-0B4D-49046F9CD182}"/>
              </a:ext>
            </a:extLst>
          </p:cNvPr>
          <p:cNvPicPr>
            <a:picLocks noChangeAspect="1"/>
          </p:cNvPicPr>
          <p:nvPr/>
        </p:nvPicPr>
        <p:blipFill>
          <a:blip r:embed="rId5"/>
          <a:stretch>
            <a:fillRect/>
          </a:stretch>
        </p:blipFill>
        <p:spPr>
          <a:xfrm>
            <a:off x="663764" y="5829808"/>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32942" y="3425812"/>
            <a:ext cx="245580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crooked</a:t>
            </a:r>
            <a:endParaRPr b="1" dirty="0">
              <a:latin typeface="Gill Sans MT" panose="020B0502020104020203" pitchFamily="34" charset="77"/>
              <a:sym typeface="American Typewriter"/>
            </a:endParaRPr>
          </a:p>
        </p:txBody>
      </p:sp>
      <p:sp>
        <p:nvSpPr>
          <p:cNvPr id="140" name="tolerate"/>
          <p:cNvSpPr txBox="1"/>
          <p:nvPr/>
        </p:nvSpPr>
        <p:spPr>
          <a:xfrm>
            <a:off x="5653532" y="2529859"/>
            <a:ext cx="181460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digest</a:t>
            </a:r>
            <a:endParaRPr dirty="0">
              <a:latin typeface="Gill Sans MT" panose="020B0502020104020203" pitchFamily="34" charset="77"/>
            </a:endParaRPr>
          </a:p>
        </p:txBody>
      </p:sp>
      <p:sp>
        <p:nvSpPr>
          <p:cNvPr id="141" name="fixation"/>
          <p:cNvSpPr txBox="1"/>
          <p:nvPr/>
        </p:nvSpPr>
        <p:spPr>
          <a:xfrm>
            <a:off x="5291261" y="4288111"/>
            <a:ext cx="253915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adjacent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107897" y="5195811"/>
            <a:ext cx="278922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apologise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79809" y="6004340"/>
            <a:ext cx="2045433"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unique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9549" y="1309202"/>
            <a:ext cx="215924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croak</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701318"/>
            <a:ext cx="670592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croaks something, they say it in a low, rough voice.</a:t>
            </a:r>
          </a:p>
        </p:txBody>
      </p:sp>
      <p:sp>
        <p:nvSpPr>
          <p:cNvPr id="155" name="The was a tear in Freddie’s new school jumper."/>
          <p:cNvSpPr txBox="1"/>
          <p:nvPr/>
        </p:nvSpPr>
        <p:spPr>
          <a:xfrm>
            <a:off x="-32634" y="665124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Gill tried to answer, but only a hoarse </a:t>
            </a:r>
            <a:r>
              <a:rPr lang="en-GB" b="1" dirty="0"/>
              <a:t>croak</a:t>
            </a:r>
            <a:r>
              <a:rPr lang="en-GB" dirty="0"/>
              <a:t> came out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croak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079234050"/>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squark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weakly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1A42A62-9648-B590-4F0E-981A06181AA4}"/>
              </a:ext>
            </a:extLst>
          </p:cNvPr>
          <p:cNvPicPr>
            <a:picLocks noChangeAspect="1"/>
          </p:cNvPicPr>
          <p:nvPr/>
        </p:nvPicPr>
        <p:blipFill>
          <a:blip r:embed="rId4"/>
          <a:stretch>
            <a:fillRect/>
          </a:stretch>
        </p:blipFill>
        <p:spPr>
          <a:xfrm>
            <a:off x="8414288"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25416" y="1309202"/>
            <a:ext cx="316753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discover</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71954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discover something that you did not know about before, you become aware of it or learn of it.</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Jo was eager to </a:t>
            </a:r>
            <a:r>
              <a:rPr lang="en-GB" b="1" dirty="0"/>
              <a:t>discover</a:t>
            </a:r>
            <a:r>
              <a:rPr lang="en-GB" dirty="0"/>
              <a:t> the answer.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dis-co-ver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493088618"/>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detect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accidently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identify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2C8AF6A1-48F0-5F0C-62A3-E459118ED6CE}"/>
              </a:ext>
            </a:extLst>
          </p:cNvPr>
          <p:cNvPicPr>
            <a:picLocks noChangeAspect="1"/>
          </p:cNvPicPr>
          <p:nvPr/>
        </p:nvPicPr>
        <p:blipFill>
          <a:blip r:embed="rId4"/>
          <a:stretch>
            <a:fillRect/>
          </a:stretch>
        </p:blipFill>
        <p:spPr>
          <a:xfrm>
            <a:off x="8895071" y="3120678"/>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5160" y="1309202"/>
            <a:ext cx="172803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tight</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 / adverb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635025"/>
            <a:ext cx="759668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hold someone or something tight, you hold them firmly and securely.</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Sonny held his pencil </a:t>
            </a:r>
            <a:r>
              <a:rPr lang="en-GB" b="1" dirty="0"/>
              <a:t>tight</a:t>
            </a:r>
            <a:r>
              <a:rPr lang="en-GB" dirty="0"/>
              <a:t> while writing the test.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tight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022528275"/>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taut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perfectly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293FF24-C8E0-2731-29DC-7C630621BB9C}"/>
              </a:ext>
            </a:extLst>
          </p:cNvPr>
          <p:cNvPicPr>
            <a:picLocks noChangeAspect="1"/>
          </p:cNvPicPr>
          <p:nvPr/>
        </p:nvPicPr>
        <p:blipFill>
          <a:blip r:embed="rId4"/>
          <a:stretch>
            <a:fillRect/>
          </a:stretch>
        </p:blipFill>
        <p:spPr>
          <a:xfrm>
            <a:off x="8232392" y="2747595"/>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6997" y="1309202"/>
            <a:ext cx="23644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notice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Li told the class to  </a:t>
            </a:r>
            <a:r>
              <a:rPr lang="en-GB" b="1" dirty="0"/>
              <a:t>notice</a:t>
            </a:r>
            <a:r>
              <a:rPr lang="en-GB" dirty="0"/>
              <a:t> the important details.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no-tice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42790410"/>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attention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lotus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note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7" y="4653410"/>
            <a:ext cx="7150501"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notice something or someone, you become aware of them.</a:t>
            </a:r>
          </a:p>
        </p:txBody>
      </p:sp>
      <p:pic>
        <p:nvPicPr>
          <p:cNvPr id="5" name="Picture 4">
            <a:extLst>
              <a:ext uri="{FF2B5EF4-FFF2-40B4-BE49-F238E27FC236}">
                <a16:creationId xmlns:a16="http://schemas.microsoft.com/office/drawing/2014/main" id="{4E5A368C-40B9-B398-B2C4-2C93BCDA8F93}"/>
              </a:ext>
            </a:extLst>
          </p:cNvPr>
          <p:cNvPicPr>
            <a:picLocks noChangeAspect="1"/>
          </p:cNvPicPr>
          <p:nvPr/>
        </p:nvPicPr>
        <p:blipFill>
          <a:blip r:embed="rId4"/>
          <a:stretch>
            <a:fillRect/>
          </a:stretch>
        </p:blipFill>
        <p:spPr>
          <a:xfrm>
            <a:off x="8897773" y="291137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79988" y="1304757"/>
            <a:ext cx="172002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wise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Peters gave a </a:t>
            </a:r>
            <a:r>
              <a:rPr lang="en-GB" b="1" dirty="0"/>
              <a:t>wise</a:t>
            </a:r>
            <a:r>
              <a:rPr lang="en-GB" dirty="0"/>
              <a:t> answer to Kaylie’s question.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wise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03712400"/>
              </p:ext>
            </p:extLst>
          </p:nvPr>
        </p:nvGraphicFramePr>
        <p:xfrm>
          <a:off x="5110" y="763188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enlightened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eyes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prudent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unaware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CED232FC-A1C1-BEC0-222F-6F8AC63CDF53}"/>
              </a:ext>
            </a:extLst>
          </p:cNvPr>
          <p:cNvPicPr>
            <a:picLocks noChangeAspect="1"/>
          </p:cNvPicPr>
          <p:nvPr/>
        </p:nvPicPr>
        <p:blipFill>
          <a:blip r:embed="rId4"/>
          <a:stretch>
            <a:fillRect/>
          </a:stretch>
        </p:blipFill>
        <p:spPr>
          <a:xfrm>
            <a:off x="8585837" y="2940330"/>
            <a:ext cx="3251200" cy="3251200"/>
          </a:xfrm>
          <a:prstGeom prst="rect">
            <a:avLst/>
          </a:prstGeom>
        </p:spPr>
      </p:pic>
      <p:sp>
        <p:nvSpPr>
          <p:cNvPr id="4" name="TextBox 3">
            <a:extLst>
              <a:ext uri="{FF2B5EF4-FFF2-40B4-BE49-F238E27FC236}">
                <a16:creationId xmlns:a16="http://schemas.microsoft.com/office/drawing/2014/main" id="{72650FBB-B276-E967-B947-AD9666DA8557}"/>
              </a:ext>
            </a:extLst>
          </p:cNvPr>
          <p:cNvSpPr txBox="1"/>
          <p:nvPr/>
        </p:nvSpPr>
        <p:spPr>
          <a:xfrm>
            <a:off x="358277" y="4103808"/>
            <a:ext cx="6697985"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rPr>
              <a:t>A wise person is able to use their experience and knowledge in order to make sensible decisions and judgements.</a:t>
            </a:r>
          </a:p>
        </p:txBody>
      </p:sp>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45282</TotalTime>
  <Words>1249</Words>
  <Application>Microsoft Macintosh PowerPoint</Application>
  <PresentationFormat>Custom</PresentationFormat>
  <Paragraphs>351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1410</cp:revision>
  <dcterms:modified xsi:type="dcterms:W3CDTF">2025-03-10T09:50:42Z</dcterms:modified>
</cp:coreProperties>
</file>